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2" r:id="rId11"/>
    <p:sldId id="301" r:id="rId12"/>
    <p:sldId id="303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6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6" autoAdjust="0"/>
    <p:restoredTop sz="93553" autoAdjust="0"/>
  </p:normalViewPr>
  <p:slideViewPr>
    <p:cSldViewPr snapToGrid="0" snapToObjects="1">
      <p:cViewPr varScale="1">
        <p:scale>
          <a:sx n="100" d="100"/>
          <a:sy n="100" d="100"/>
        </p:scale>
        <p:origin x="5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333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1FFC1-CFFC-4EDA-A175-BB089502AFB2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86934-9E57-4DDE-9023-D216A894DC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9935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8DA69-C61E-4AD7-A353-F5CCC99E010D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427D8-122A-4A0F-882A-299C7AB6E3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401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4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77000">
              <a:schemeClr val="accent1">
                <a:lumMod val="60000"/>
                <a:lumOff val="40000"/>
              </a:schemeClr>
            </a:gs>
            <a:gs pos="60000">
              <a:schemeClr val="bg1"/>
            </a:gs>
            <a:gs pos="34000">
              <a:schemeClr val="bg1"/>
            </a:gs>
            <a:gs pos="90000">
              <a:schemeClr val="accent1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 txBox="1">
            <a:spLocks/>
          </p:cNvSpPr>
          <p:nvPr userDrawn="1"/>
        </p:nvSpPr>
        <p:spPr>
          <a:xfrm>
            <a:off x="3229733" y="6491288"/>
            <a:ext cx="2895600" cy="2127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rgbClr val="318FC5"/>
                </a:solidFill>
                <a:latin typeface="Calibri" pitchFamily="34" charset="0"/>
                <a:ea typeface="ＭＳ Ｐゴシック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26A3E6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27101" y="3943628"/>
            <a:ext cx="7361456" cy="149465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4400" b="1">
                <a:solidFill>
                  <a:srgbClr val="26A3E6"/>
                </a:solidFill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1506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 txBox="1">
            <a:spLocks/>
          </p:cNvSpPr>
          <p:nvPr userDrawn="1"/>
        </p:nvSpPr>
        <p:spPr>
          <a:xfrm>
            <a:off x="3229733" y="6491288"/>
            <a:ext cx="2895600" cy="2127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rgbClr val="318FC5"/>
                </a:solidFill>
                <a:latin typeface="Calibri" pitchFamily="34" charset="0"/>
                <a:ea typeface="ＭＳ Ｐゴシック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26A3E6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27101" y="3943628"/>
            <a:ext cx="7361456" cy="149465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4400" b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914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77000">
              <a:schemeClr val="accent1">
                <a:lumMod val="60000"/>
                <a:lumOff val="40000"/>
              </a:schemeClr>
            </a:gs>
            <a:gs pos="60000">
              <a:schemeClr val="bg1"/>
            </a:gs>
            <a:gs pos="34000">
              <a:schemeClr val="bg1"/>
            </a:gs>
            <a:gs pos="90000">
              <a:schemeClr val="accent1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27101" y="1403629"/>
            <a:ext cx="7361456" cy="149465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4400" b="1">
                <a:solidFill>
                  <a:srgbClr val="26A3E6"/>
                </a:solidFill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858000" y="6575326"/>
            <a:ext cx="2133600" cy="212725"/>
          </a:xfrm>
        </p:spPr>
        <p:txBody>
          <a:bodyPr anchor="ctr"/>
          <a:lstStyle>
            <a:lvl1pPr algn="r">
              <a:defRPr sz="1200">
                <a:solidFill>
                  <a:srgbClr val="26A3E6"/>
                </a:solidFill>
                <a:latin typeface="Calibri"/>
                <a:cs typeface="Calibri"/>
              </a:defRPr>
            </a:lvl1pPr>
          </a:lstStyle>
          <a:p>
            <a:fld id="{610AC47C-49C1-564F-8C63-CAB178B223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29733" y="6575326"/>
            <a:ext cx="2895600" cy="212725"/>
          </a:xfrm>
        </p:spPr>
        <p:txBody>
          <a:bodyPr anchor="ctr"/>
          <a:lstStyle>
            <a:lvl1pPr algn="ctr">
              <a:defRPr>
                <a:solidFill>
                  <a:srgbClr val="26A3E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3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gradFill flip="none" rotWithShape="1">
          <a:gsLst>
            <a:gs pos="25000">
              <a:schemeClr val="accent1">
                <a:lumMod val="75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43141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latin typeface="+mn-lt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0" y="43141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latin typeface="+mn-lt"/>
              <a:ea typeface="+mn-ea"/>
              <a:cs typeface="+mn-cs"/>
            </a:endParaRPr>
          </a:p>
        </p:txBody>
      </p:sp>
      <p:sp>
        <p:nvSpPr>
          <p:cNvPr id="14" name="Rectangle 6"/>
          <p:cNvSpPr>
            <a:spLocks noChangeArrowheads="1"/>
          </p:cNvSpPr>
          <p:nvPr userDrawn="1"/>
        </p:nvSpPr>
        <p:spPr bwMode="auto">
          <a:xfrm>
            <a:off x="0" y="43141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latin typeface="+mn-lt"/>
              <a:ea typeface="+mn-ea"/>
              <a:cs typeface="+mn-cs"/>
            </a:endParaRPr>
          </a:p>
        </p:txBody>
      </p:sp>
      <p:sp>
        <p:nvSpPr>
          <p:cNvPr id="15" name="Rectangle 6"/>
          <p:cNvSpPr>
            <a:spLocks noChangeArrowheads="1"/>
          </p:cNvSpPr>
          <p:nvPr userDrawn="1"/>
        </p:nvSpPr>
        <p:spPr bwMode="auto">
          <a:xfrm>
            <a:off x="0" y="43141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858000" y="6575326"/>
            <a:ext cx="2133600" cy="212725"/>
          </a:xfrm>
        </p:spPr>
        <p:txBody>
          <a:bodyPr anchor="ctr"/>
          <a:lstStyle>
            <a:lvl1pPr algn="r">
              <a:defRPr sz="12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fld id="{610AC47C-49C1-564F-8C63-CAB178B223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0" y="6254284"/>
            <a:ext cx="3999983" cy="6420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rgbClr val="318FC5"/>
                </a:solidFill>
                <a:latin typeface="Calibri" pitchFamily="34" charset="0"/>
                <a:ea typeface="ＭＳ Ｐゴシック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326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bg>
      <p:bgPr>
        <a:gradFill flip="none" rotWithShape="1">
          <a:gsLst>
            <a:gs pos="85000">
              <a:schemeClr val="tx1">
                <a:lumMod val="85000"/>
                <a:lumOff val="15000"/>
              </a:schemeClr>
            </a:gs>
            <a:gs pos="36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43141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858000" y="6575326"/>
            <a:ext cx="2133600" cy="212725"/>
          </a:xfrm>
        </p:spPr>
        <p:txBody>
          <a:bodyPr anchor="ctr"/>
          <a:lstStyle>
            <a:lvl1pPr algn="r">
              <a:defRPr sz="1200">
                <a:solidFill>
                  <a:srgbClr val="318FC5"/>
                </a:solidFill>
                <a:latin typeface="Calibri"/>
                <a:cs typeface="Calibri"/>
              </a:defRPr>
            </a:lvl1pPr>
          </a:lstStyle>
          <a:p>
            <a:fld id="{610AC47C-49C1-564F-8C63-CAB178B223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29733" y="6575326"/>
            <a:ext cx="2895600" cy="212725"/>
          </a:xfrm>
        </p:spPr>
        <p:txBody>
          <a:bodyPr anchor="ctr"/>
          <a:lstStyle>
            <a:lvl1pPr algn="ctr">
              <a:defRPr>
                <a:solidFill>
                  <a:srgbClr val="318FC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0" y="43141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latin typeface="+mn-lt"/>
              <a:ea typeface="+mn-ea"/>
              <a:cs typeface="+mn-cs"/>
            </a:endParaRPr>
          </a:p>
        </p:txBody>
      </p:sp>
      <p:sp>
        <p:nvSpPr>
          <p:cNvPr id="14" name="Rectangle 6"/>
          <p:cNvSpPr>
            <a:spLocks noChangeArrowheads="1"/>
          </p:cNvSpPr>
          <p:nvPr userDrawn="1"/>
        </p:nvSpPr>
        <p:spPr bwMode="auto">
          <a:xfrm>
            <a:off x="0" y="43141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latin typeface="+mn-lt"/>
              <a:ea typeface="+mn-ea"/>
              <a:cs typeface="+mn-cs"/>
            </a:endParaRPr>
          </a:p>
        </p:txBody>
      </p:sp>
      <p:sp>
        <p:nvSpPr>
          <p:cNvPr id="15" name="Rectangle 6"/>
          <p:cNvSpPr>
            <a:spLocks noChangeArrowheads="1"/>
          </p:cNvSpPr>
          <p:nvPr userDrawn="1"/>
        </p:nvSpPr>
        <p:spPr bwMode="auto">
          <a:xfrm>
            <a:off x="0" y="43141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730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77000">
              <a:schemeClr val="accent1">
                <a:lumMod val="60000"/>
                <a:lumOff val="40000"/>
              </a:schemeClr>
            </a:gs>
            <a:gs pos="60000">
              <a:schemeClr val="bg1"/>
            </a:gs>
            <a:gs pos="34000">
              <a:schemeClr val="bg1"/>
            </a:gs>
            <a:gs pos="90000">
              <a:schemeClr val="accent1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858000" y="6575326"/>
            <a:ext cx="2133600" cy="212725"/>
          </a:xfrm>
        </p:spPr>
        <p:txBody>
          <a:bodyPr anchor="ctr"/>
          <a:lstStyle>
            <a:lvl1pPr algn="r">
              <a:defRPr sz="1200">
                <a:solidFill>
                  <a:srgbClr val="26A3E6"/>
                </a:solidFill>
                <a:latin typeface="Calibri"/>
                <a:cs typeface="Calibri"/>
              </a:defRPr>
            </a:lvl1pPr>
          </a:lstStyle>
          <a:p>
            <a:fld id="{610AC47C-49C1-564F-8C63-CAB178B223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29733" y="6575326"/>
            <a:ext cx="2895600" cy="212725"/>
          </a:xfrm>
        </p:spPr>
        <p:txBody>
          <a:bodyPr anchor="ctr"/>
          <a:lstStyle>
            <a:lvl1pPr algn="ctr">
              <a:defRPr>
                <a:solidFill>
                  <a:srgbClr val="26A3E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ded Corner 5"/>
          <p:cNvSpPr/>
          <p:nvPr userDrawn="1"/>
        </p:nvSpPr>
        <p:spPr>
          <a:xfrm rot="10800000" flipH="1">
            <a:off x="0" y="0"/>
            <a:ext cx="9144000" cy="660400"/>
          </a:xfrm>
          <a:prstGeom prst="foldedCorner">
            <a:avLst>
              <a:gd name="adj" fmla="val 4230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43141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latin typeface="+mn-lt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0" y="43141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3269" y="0"/>
            <a:ext cx="8830733" cy="601133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>
              <a:defRPr sz="4400" b="1">
                <a:solidFill>
                  <a:schemeClr val="bg1"/>
                </a:solidFill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474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ded Corner 9"/>
          <p:cNvSpPr/>
          <p:nvPr userDrawn="1"/>
        </p:nvSpPr>
        <p:spPr>
          <a:xfrm rot="10800000" flipH="1">
            <a:off x="0" y="0"/>
            <a:ext cx="9144000" cy="660400"/>
          </a:xfrm>
          <a:prstGeom prst="foldedCorner">
            <a:avLst>
              <a:gd name="adj" fmla="val 4230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 userDrawn="1"/>
        </p:nvSpPr>
        <p:spPr bwMode="auto">
          <a:xfrm>
            <a:off x="0" y="43141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latin typeface="+mn-lt"/>
              <a:ea typeface="+mn-ea"/>
              <a:cs typeface="+mn-cs"/>
            </a:endParaRPr>
          </a:p>
        </p:txBody>
      </p:sp>
      <p:sp>
        <p:nvSpPr>
          <p:cNvPr id="23" name="Rectangle 6"/>
          <p:cNvSpPr>
            <a:spLocks noChangeArrowheads="1"/>
          </p:cNvSpPr>
          <p:nvPr userDrawn="1"/>
        </p:nvSpPr>
        <p:spPr bwMode="auto">
          <a:xfrm>
            <a:off x="0" y="43141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3269" y="0"/>
            <a:ext cx="8830733" cy="601133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>
              <a:defRPr sz="4400" b="1">
                <a:solidFill>
                  <a:schemeClr val="bg1"/>
                </a:solidFill>
                <a:latin typeface="Calibri" pitchFamily="34" charset="0"/>
                <a:cs typeface="Microsoft Sans Serif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858000" y="6575326"/>
            <a:ext cx="2133600" cy="212725"/>
          </a:xfrm>
        </p:spPr>
        <p:txBody>
          <a:bodyPr anchor="ctr"/>
          <a:lstStyle>
            <a:lvl1pPr algn="r">
              <a:defRPr sz="1200">
                <a:solidFill>
                  <a:srgbClr val="318FC5"/>
                </a:solidFill>
                <a:latin typeface="Calibri"/>
                <a:cs typeface="Calibri"/>
              </a:defRPr>
            </a:lvl1pPr>
          </a:lstStyle>
          <a:p>
            <a:fld id="{610AC47C-49C1-564F-8C63-CAB178B223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924560" y="1328045"/>
            <a:ext cx="7265808" cy="452020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6A3E6"/>
                </a:solidFill>
                <a:latin typeface="Calibri" pitchFamily="34" charset="0"/>
                <a:cs typeface="Microsoft Sans Serif" pitchFamily="34" charset="0"/>
              </a:defRPr>
            </a:lvl1pPr>
            <a:lvl2pPr>
              <a:defRPr>
                <a:solidFill>
                  <a:srgbClr val="26A3E6"/>
                </a:solidFill>
                <a:latin typeface="Calibri" pitchFamily="34" charset="0"/>
                <a:cs typeface="Microsoft Sans Serif" pitchFamily="34" charset="0"/>
              </a:defRPr>
            </a:lvl2pPr>
            <a:lvl3pPr>
              <a:defRPr>
                <a:solidFill>
                  <a:srgbClr val="26A3E6"/>
                </a:solidFill>
                <a:latin typeface="Calibri" pitchFamily="34" charset="0"/>
                <a:cs typeface="Microsoft Sans Serif" pitchFamily="34" charset="0"/>
              </a:defRPr>
            </a:lvl3pPr>
            <a:lvl4pPr>
              <a:defRPr>
                <a:solidFill>
                  <a:srgbClr val="26A3E6"/>
                </a:solidFill>
                <a:latin typeface="Calibri" pitchFamily="34" charset="0"/>
                <a:cs typeface="Microsoft Sans Serif" pitchFamily="34" charset="0"/>
              </a:defRPr>
            </a:lvl4pPr>
            <a:lvl5pPr>
              <a:defRPr>
                <a:solidFill>
                  <a:srgbClr val="26A3E6"/>
                </a:solidFill>
                <a:latin typeface="Calibri" pitchFamily="34" charset="0"/>
                <a:cs typeface="Microsoft Sans Serif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211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400" y="6704013"/>
            <a:ext cx="2895600" cy="1428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898989"/>
                </a:solidFill>
                <a:latin typeface="Calibri" pitchFamily="34" charset="0"/>
                <a:ea typeface="ＭＳ Ｐゴシック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645276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10AC47C-49C1-564F-8C63-CAB178B223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1" r:id="rId3"/>
    <p:sldLayoutId id="2147483685" r:id="rId4"/>
    <p:sldLayoutId id="2147483686" r:id="rId5"/>
    <p:sldLayoutId id="2147483687" r:id="rId6"/>
    <p:sldLayoutId id="2147483688" r:id="rId7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72" charset="-128"/>
          <a:cs typeface="ＭＳ Ｐゴシック" pitchFamily="-7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72" charset="-128"/>
          <a:cs typeface="ＭＳ Ｐゴシック" pitchFamily="-7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72" charset="-128"/>
          <a:cs typeface="ＭＳ Ｐゴシック" pitchFamily="-7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72" charset="-128"/>
          <a:cs typeface="ＭＳ Ｐゴシック" pitchFamily="-7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llinoisabp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1272" y="3086378"/>
            <a:ext cx="7361456" cy="1494657"/>
          </a:xfrm>
        </p:spPr>
        <p:txBody>
          <a:bodyPr/>
          <a:lstStyle/>
          <a:p>
            <a:r>
              <a:rPr lang="en-US" dirty="0"/>
              <a:t>Adjustable Block Program </a:t>
            </a:r>
            <a:br>
              <a:rPr lang="en-US" dirty="0"/>
            </a:br>
            <a:r>
              <a:rPr lang="en-US" dirty="0"/>
              <a:t>Lottery Stakeholder Meeting</a:t>
            </a:r>
            <a:br>
              <a:rPr lang="en-US" dirty="0"/>
            </a:br>
            <a:r>
              <a:rPr lang="en-US" sz="3200" dirty="0"/>
              <a:t>Sep 17</a:t>
            </a:r>
            <a:r>
              <a:rPr lang="en-US" sz="3200" baseline="30000" dirty="0"/>
              <a:t>th</a:t>
            </a:r>
            <a:r>
              <a:rPr lang="en-US" sz="3200" dirty="0"/>
              <a:t>, 2018</a:t>
            </a:r>
          </a:p>
        </p:txBody>
      </p:sp>
      <p:sp>
        <p:nvSpPr>
          <p:cNvPr id="6" name="Rectangle 5"/>
          <p:cNvSpPr/>
          <p:nvPr/>
        </p:nvSpPr>
        <p:spPr>
          <a:xfrm>
            <a:off x="3721100" y="6248400"/>
            <a:ext cx="1981200" cy="469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1B56DD-1B29-4480-99E0-4C1868BFA4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01" y="289824"/>
            <a:ext cx="688657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501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59F81F-75F1-45AD-ADE0-01019469E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62" y="985837"/>
            <a:ext cx="7077075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836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9C98CE-B757-44D5-8A15-FF5D2E49D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837" y="1681162"/>
            <a:ext cx="7172325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01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370CFC-17BE-432F-9077-1EA6240219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71" y="1229900"/>
            <a:ext cx="7105650" cy="53244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2F3B9C7-05CD-4633-9C2B-3233EAC0D7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978" y="839375"/>
            <a:ext cx="177165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512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-70338" y="1403629"/>
            <a:ext cx="9023419" cy="3972239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pitchFamily="-72" charset="-128"/>
                <a:cs typeface="ＭＳ Ｐゴシック" pitchFamily="-7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pitchFamily="-72" charset="-128"/>
                <a:cs typeface="ＭＳ Ｐゴシック" pitchFamily="-7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pitchFamily="-72" charset="-128"/>
                <a:cs typeface="ＭＳ Ｐゴシック" pitchFamily="-7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pitchFamily="-72" charset="-128"/>
                <a:cs typeface="ＭＳ Ｐゴシック" pitchFamily="-7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defTabSz="914400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Comments to</a:t>
            </a:r>
          </a:p>
          <a:p>
            <a:pPr defTabSz="914400"/>
            <a:r>
              <a:rPr lang="en-US" b="1" i="1" dirty="0">
                <a:solidFill>
                  <a:schemeClr val="bg1"/>
                </a:solidFill>
                <a:latin typeface="Calibri" pitchFamily="34" charset="0"/>
              </a:rPr>
              <a:t>comments@illinoisabp.com</a:t>
            </a:r>
          </a:p>
          <a:p>
            <a:pPr defTabSz="914400"/>
            <a:r>
              <a:rPr lang="en-US" b="1" i="1" dirty="0">
                <a:solidFill>
                  <a:schemeClr val="bg1"/>
                </a:solidFill>
                <a:latin typeface="Calibri" pitchFamily="34" charset="0"/>
              </a:rPr>
              <a:t>By 5:00 PM Central Time</a:t>
            </a:r>
          </a:p>
          <a:p>
            <a:pPr defTabSz="914400"/>
            <a:r>
              <a:rPr lang="en-US" b="1" i="1" dirty="0">
                <a:solidFill>
                  <a:schemeClr val="bg1"/>
                </a:solidFill>
                <a:latin typeface="Calibri" pitchFamily="34" charset="0"/>
              </a:rPr>
              <a:t>Sep 28</a:t>
            </a:r>
            <a:r>
              <a:rPr lang="en-US" b="1" i="1" baseline="30000" dirty="0">
                <a:solidFill>
                  <a:schemeClr val="bg1"/>
                </a:solidFill>
                <a:latin typeface="Calibri" pitchFamily="34" charset="0"/>
              </a:rPr>
              <a:t>th</a:t>
            </a:r>
            <a:r>
              <a:rPr lang="en-US" b="1" i="1" dirty="0">
                <a:solidFill>
                  <a:schemeClr val="bg1"/>
                </a:solidFill>
                <a:latin typeface="Calibri" pitchFamily="34" charset="0"/>
              </a:rPr>
              <a:t>, 2018</a:t>
            </a:r>
          </a:p>
          <a:p>
            <a:pPr defTabSz="914400"/>
            <a:endParaRPr lang="en-US" b="1" i="1" dirty="0">
              <a:solidFill>
                <a:schemeClr val="bg1"/>
              </a:solidFill>
              <a:latin typeface="Calibri" pitchFamily="34" charset="0"/>
            </a:endParaRPr>
          </a:p>
          <a:p>
            <a:pPr defTabSz="914400"/>
            <a:r>
              <a:rPr lang="en-US" sz="2800" b="1" i="1" dirty="0">
                <a:solidFill>
                  <a:schemeClr val="bg1"/>
                </a:solidFill>
                <a:latin typeface="Calibri" pitchFamily="34" charset="0"/>
              </a:rPr>
              <a:t>All comments received will be made publicly available unless the commenter specifically requests confidential treatment and submits a confidential and redacted version.</a:t>
            </a:r>
          </a:p>
        </p:txBody>
      </p:sp>
    </p:spTree>
    <p:extLst>
      <p:ext uri="{BB962C8B-B14F-4D97-AF65-F5344CB8AC3E}">
        <p14:creationId xmlns:p14="http://schemas.microsoft.com/office/powerpoint/2010/main" val="275594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Format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836059"/>
            <a:ext cx="5450774" cy="432202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-Short presentation followed by questions and comments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-All questions and comments are via the chat function</a:t>
            </a: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-All questions will be read aloud and answered by Administrator or IPA staff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F9C993-8F10-499C-B233-6900E0A7E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79" y="1722850"/>
            <a:ext cx="5362081" cy="3868615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F8C178B5-6065-4614-A614-BD97C375E2C0}"/>
              </a:ext>
            </a:extLst>
          </p:cNvPr>
          <p:cNvSpPr/>
          <p:nvPr/>
        </p:nvSpPr>
        <p:spPr>
          <a:xfrm>
            <a:off x="89894" y="4297055"/>
            <a:ext cx="4638741" cy="1294410"/>
          </a:xfrm>
          <a:prstGeom prst="ellipse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Process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928CFF-CC86-4FCF-A1F1-F19261807B28}"/>
              </a:ext>
            </a:extLst>
          </p:cNvPr>
          <p:cNvSpPr/>
          <p:nvPr/>
        </p:nvSpPr>
        <p:spPr>
          <a:xfrm>
            <a:off x="139534" y="881282"/>
            <a:ext cx="860367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-Stakeholder document released Monday, Sep 10</a:t>
            </a:r>
            <a:r>
              <a:rPr lang="en-US" b="1" baseline="30000" dirty="0">
                <a:solidFill>
                  <a:schemeClr val="accent1">
                    <a:lumMod val="75000"/>
                  </a:schemeClr>
                </a:solidFill>
              </a:rPr>
              <a:t>th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-Stakeholder webinar Monday, Sep 17</a:t>
            </a:r>
            <a:r>
              <a:rPr lang="en-US" b="1" baseline="30000" dirty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-Comments taken at comments@illinoisabp.com from Sep 10</a:t>
            </a:r>
            <a:r>
              <a:rPr lang="en-US" b="1" baseline="30000" dirty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to Sep 28</a:t>
            </a:r>
            <a:r>
              <a:rPr lang="en-US" b="1" baseline="30000" dirty="0">
                <a:solidFill>
                  <a:schemeClr val="accent1">
                    <a:lumMod val="75000"/>
                  </a:schemeClr>
                </a:solidFill>
              </a:rPr>
              <a:t>th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-Administrator and IPA staff will review comments and release the final lottery procedure at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www.illinoisabp.com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Notes: 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-Please restrict your questions and comments today to the lottery process. The administrator will be happy to answer any questions about other issues at admin@illinoisabp.com or (877) 783-1820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-Three future stakeholder processes will cover approved vendor requirements and consumer protection, community solar requirements and consumer protection, and all other program guidelines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-Please follow up with an email with any comments you make during the presentation today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-All comments received will be made publicly available unless the commenter specifically requests confidential treatment and submits a confidential and redacted version.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-A recording of this presentation and a copy of the slides will be available shortly after the meeting concludes at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www.illinoisabp.com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29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5015C5-007A-4E0F-8004-8A67DC686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39" y="1097479"/>
            <a:ext cx="7610521" cy="505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389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910BAB-55B3-45A9-A807-B7412D974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282" y="1218211"/>
            <a:ext cx="740092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189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21A7EF-FB42-4F7B-829E-2D8B00348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62" y="895350"/>
            <a:ext cx="7381875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964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12572C-5E7A-432F-ACDD-47BCCABCA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62" y="1003960"/>
            <a:ext cx="7381875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954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DD4F4E-CC72-4EF3-A6BA-E9AF96788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87" y="771525"/>
            <a:ext cx="7058025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7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7DA385-91D2-4E13-AA19-2D7F18A38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5" y="1409700"/>
            <a:ext cx="695325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06459"/>
      </p:ext>
    </p:extLst>
  </p:cSld>
  <p:clrMapOvr>
    <a:masterClrMapping/>
  </p:clrMapOvr>
</p:sld>
</file>

<file path=ppt/theme/theme1.xml><?xml version="1.0" encoding="utf-8"?>
<a:theme xmlns:a="http://schemas.openxmlformats.org/drawingml/2006/main" name="SRECTrade 2013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Theme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anchor="t">
        <a:noAutofit/>
      </a:bodyPr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5589</TotalTime>
  <Words>267</Words>
  <Application>Microsoft Office PowerPoint</Application>
  <PresentationFormat>On-screen Show (4:3)</PresentationFormat>
  <Paragraphs>49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Microsoft Sans Serif</vt:lpstr>
      <vt:lpstr>Trebuchet MS</vt:lpstr>
      <vt:lpstr>SRECTrade 2013</vt:lpstr>
      <vt:lpstr>Adjustable Block Program  Lottery Stakeholder Meeting Sep 17th, 2018</vt:lpstr>
      <vt:lpstr>Meeting Format</vt:lpstr>
      <vt:lpstr>Stakeholder Process</vt:lpstr>
      <vt:lpstr>Proposal</vt:lpstr>
      <vt:lpstr>Proposal</vt:lpstr>
      <vt:lpstr>Proposal</vt:lpstr>
      <vt:lpstr>Proposal</vt:lpstr>
      <vt:lpstr>Proposal</vt:lpstr>
      <vt:lpstr>Proposal</vt:lpstr>
      <vt:lpstr>Proposal</vt:lpstr>
      <vt:lpstr>Proposal</vt:lpstr>
      <vt:lpstr>Proposal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Bowery</dc:creator>
  <cp:lastModifiedBy>Lisa Wadsworth</cp:lastModifiedBy>
  <cp:revision>164</cp:revision>
  <dcterms:created xsi:type="dcterms:W3CDTF">2013-01-15T19:32:30Z</dcterms:created>
  <dcterms:modified xsi:type="dcterms:W3CDTF">2018-09-17T14:57:28Z</dcterms:modified>
</cp:coreProperties>
</file>